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3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83" r:id="rId4"/>
    <p:sldId id="287" r:id="rId5"/>
    <p:sldId id="270" r:id="rId6"/>
  </p:sldIdLst>
  <p:sldSz cx="9144000" cy="5143500" type="screen16x9"/>
  <p:notesSz cx="6858000" cy="9144000"/>
  <p:embeddedFontLst>
    <p:embeddedFont>
      <p:font typeface="DFPOP1-W9" charset="-128"/>
      <p:regular r:id="rId8"/>
    </p:embeddedFont>
    <p:embeddedFont>
      <p:font typeface="楷体" pitchFamily="49" charset="-122"/>
      <p:regular r:id="rId9"/>
    </p:embeddedFont>
    <p:embeddedFont>
      <p:font typeface="微软雅黑" pitchFamily="34" charset="-122"/>
      <p:regular r:id="rId10"/>
      <p:bold r:id="rId11"/>
    </p:embeddedFont>
    <p:embeddedFont>
      <p:font typeface="Calibri" pitchFamily="34" charset="0"/>
      <p:regular r:id="rId12"/>
      <p:bold r:id="rId13"/>
      <p:italic r:id="rId14"/>
      <p:boldItalic r:id="rId15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B6883"/>
    <a:srgbClr val="B7471F"/>
    <a:srgbClr val="DD6236"/>
    <a:srgbClr val="F8B95D"/>
    <a:srgbClr val="73455F"/>
    <a:srgbClr val="A86C8F"/>
    <a:srgbClr val="C41A3E"/>
    <a:srgbClr val="E38C0B"/>
    <a:srgbClr val="5B9BD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987" autoAdjust="0"/>
    <p:restoredTop sz="95768" autoAdjust="0"/>
  </p:normalViewPr>
  <p:slideViewPr>
    <p:cSldViewPr snapToGrid="0">
      <p:cViewPr varScale="1">
        <p:scale>
          <a:sx n="67" d="100"/>
          <a:sy n="67" d="100"/>
        </p:scale>
        <p:origin x="-186" y="-90"/>
      </p:cViewPr>
      <p:guideLst>
        <p:guide orient="horz" pos="1619"/>
        <p:guide pos="28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8B9ED-4FA8-457A-8C95-9715E766FCF6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F60432-858A-4F24-8214-B61DB53ED1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517" y="180390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 b="10439"/>
          <a:stretch>
            <a:fillRect/>
          </a:stretch>
        </p:blipFill>
        <p:spPr>
          <a:xfrm>
            <a:off x="0" y="2486025"/>
            <a:ext cx="9144000" cy="2657475"/>
          </a:xfrm>
          <a:prstGeom prst="rect">
            <a:avLst/>
          </a:prstGeom>
        </p:spPr>
      </p:pic>
      <p:pic>
        <p:nvPicPr>
          <p:cNvPr id="23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517" y="311019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452" y="3813271"/>
            <a:ext cx="1882598" cy="134203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50" y="4412358"/>
            <a:ext cx="1719719" cy="73114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705" y="0"/>
            <a:ext cx="2852389" cy="51435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239" y="4439137"/>
            <a:ext cx="1793654" cy="716171"/>
          </a:xfrm>
          <a:prstGeom prst="rect">
            <a:avLst/>
          </a:prstGeom>
        </p:spPr>
      </p:pic>
      <p:pic>
        <p:nvPicPr>
          <p:cNvPr id="20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517" y="27991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-1680000">
            <a:off x="147299" y="-80411"/>
            <a:ext cx="60124" cy="707183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 rot="-1680000">
            <a:off x="511715" y="-271931"/>
            <a:ext cx="36000" cy="548424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3642" r="34062" b="10439"/>
          <a:stretch>
            <a:fillRect/>
          </a:stretch>
        </p:blipFill>
        <p:spPr>
          <a:xfrm>
            <a:off x="-1" y="4611425"/>
            <a:ext cx="7191375" cy="53207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999" y="4729323"/>
            <a:ext cx="1095375" cy="43736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695" y="4210049"/>
            <a:ext cx="1262305" cy="9566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-40446" y="286377"/>
            <a:ext cx="729378" cy="71328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427917" y="52768"/>
            <a:ext cx="429171" cy="419704"/>
          </a:xfrm>
          <a:prstGeom prst="rect">
            <a:avLst/>
          </a:prstGeom>
        </p:spPr>
      </p:pic>
      <p:pic>
        <p:nvPicPr>
          <p:cNvPr id="24" name="Picture 2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60178" y="26125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media" Target="../media/media1.mp3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2" Type="http://schemas.openxmlformats.org/officeDocument/2006/relationships/video" Target="NULL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10" Type="http://schemas.openxmlformats.org/officeDocument/2006/relationships/image" Target="../media/image12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2187248" y="3715022"/>
            <a:ext cx="4101537" cy="1098768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701052" y="1149146"/>
            <a:ext cx="486543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小学题帮提升拓展课件</a:t>
            </a:r>
            <a:endParaRPr lang="zh-CN" alt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25" name="沈芯羽-幸福大魔咒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="" xmlns:p14="http://schemas.microsoft.com/office/powerpoint/2010/main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9841507" y="-1295400"/>
            <a:ext cx="609600" cy="609600"/>
          </a:xfrm>
          <a:prstGeom prst="rect">
            <a:avLst/>
          </a:prstGeom>
        </p:spPr>
      </p:pic>
      <p:sp>
        <p:nvSpPr>
          <p:cNvPr id="27" name="文本框 22"/>
          <p:cNvSpPr txBox="1"/>
          <p:nvPr/>
        </p:nvSpPr>
        <p:spPr>
          <a:xfrm>
            <a:off x="2471878" y="2310076"/>
            <a:ext cx="339661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+mj-ea"/>
                <a:ea typeface="+mj-ea"/>
              </a:rPr>
              <a:t>人教版五年级下</a:t>
            </a:r>
            <a:endParaRPr lang="zh-CN" altLang="en-US" sz="3600" b="1" dirty="0">
              <a:latin typeface="+mj-ea"/>
              <a:ea typeface="+mj-ea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39" y="3916561"/>
            <a:ext cx="888143" cy="107590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4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00">
                <p:cTn id="10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10077" y="1736433"/>
            <a:ext cx="5747086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　异分母分数加、减法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1348740" y="910590"/>
            <a:ext cx="625221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计算下面各题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你发现了什么规律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20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+        =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       =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+       =                    +       =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+       =                    +       =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8412" y="1264196"/>
            <a:ext cx="800219" cy="25288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分子是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的异分母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分数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加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、减法的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巧算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方法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" name="表格 4"/>
          <p:cNvGraphicFramePr/>
          <p:nvPr/>
        </p:nvGraphicFramePr>
        <p:xfrm>
          <a:off x="2767965" y="1544008"/>
          <a:ext cx="406717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717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sz="2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en-US" sz="2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/>
          <p:nvPr/>
        </p:nvGraphicFramePr>
        <p:xfrm>
          <a:off x="1891030" y="1544008"/>
          <a:ext cx="406717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717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en-US" sz="2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graphicFrame>
        <p:nvGraphicFramePr>
          <p:cNvPr id="11" name="表格 10"/>
          <p:cNvGraphicFramePr/>
          <p:nvPr/>
        </p:nvGraphicFramePr>
        <p:xfrm>
          <a:off x="4848225" y="1544008"/>
          <a:ext cx="406717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717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sz="2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en-US" sz="2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/>
          <p:nvPr/>
        </p:nvGraphicFramePr>
        <p:xfrm>
          <a:off x="5717858" y="1544008"/>
          <a:ext cx="406717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717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sz="2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lang="en-US" sz="2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32" name="表格 31"/>
          <p:cNvGraphicFramePr/>
          <p:nvPr/>
        </p:nvGraphicFramePr>
        <p:xfrm>
          <a:off x="3636328" y="1540193"/>
          <a:ext cx="407670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7670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en-US" sz="2000" b="1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endParaRPr lang="en-US" sz="2000" b="1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31" name="表格 30"/>
          <p:cNvGraphicFramePr/>
          <p:nvPr/>
        </p:nvGraphicFramePr>
        <p:xfrm>
          <a:off x="2777490" y="2282195"/>
          <a:ext cx="406717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717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sz="2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endParaRPr lang="en-US" sz="2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34" name="表格 33"/>
          <p:cNvGraphicFramePr/>
          <p:nvPr/>
        </p:nvGraphicFramePr>
        <p:xfrm>
          <a:off x="1900555" y="2282195"/>
          <a:ext cx="406717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717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lang="en-US" sz="2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35" name="表格 34"/>
          <p:cNvGraphicFramePr/>
          <p:nvPr/>
        </p:nvGraphicFramePr>
        <p:xfrm>
          <a:off x="4857750" y="2282195"/>
          <a:ext cx="406717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717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sz="2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endParaRPr lang="en-US" sz="2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36" name="表格 35"/>
          <p:cNvGraphicFramePr/>
          <p:nvPr/>
        </p:nvGraphicFramePr>
        <p:xfrm>
          <a:off x="5727383" y="2282195"/>
          <a:ext cx="406717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717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sz="2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endParaRPr lang="en-US" sz="2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37" name="表格 36"/>
          <p:cNvGraphicFramePr/>
          <p:nvPr/>
        </p:nvGraphicFramePr>
        <p:xfrm>
          <a:off x="2787015" y="3034670"/>
          <a:ext cx="406717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717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sz="2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  <a:endParaRPr lang="en-US" sz="2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39" name="表格 38"/>
          <p:cNvGraphicFramePr/>
          <p:nvPr/>
        </p:nvGraphicFramePr>
        <p:xfrm>
          <a:off x="1910080" y="3034670"/>
          <a:ext cx="406717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717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endParaRPr lang="en-US" sz="2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0" name="表格 39"/>
          <p:cNvGraphicFramePr/>
          <p:nvPr/>
        </p:nvGraphicFramePr>
        <p:xfrm>
          <a:off x="4867275" y="3034670"/>
          <a:ext cx="406717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717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sz="2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  <a:endParaRPr lang="en-US" sz="2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1" name="表格 40"/>
          <p:cNvGraphicFramePr/>
          <p:nvPr/>
        </p:nvGraphicFramePr>
        <p:xfrm>
          <a:off x="5736908" y="3034670"/>
          <a:ext cx="406717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717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sz="2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  <a:endParaRPr lang="en-US" sz="2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2" name="表格 41"/>
          <p:cNvGraphicFramePr/>
          <p:nvPr/>
        </p:nvGraphicFramePr>
        <p:xfrm>
          <a:off x="6550978" y="1554480"/>
          <a:ext cx="568642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8642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</a:t>
                      </a:r>
                      <a:endParaRPr lang="en-US" sz="2000" b="1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</a:t>
                      </a:r>
                      <a:endParaRPr lang="en-US" sz="2000" b="1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3" name="表格 42"/>
          <p:cNvGraphicFramePr/>
          <p:nvPr/>
        </p:nvGraphicFramePr>
        <p:xfrm>
          <a:off x="3617278" y="2278380"/>
          <a:ext cx="568642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8642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</a:t>
                      </a:r>
                      <a:endParaRPr lang="en-US" sz="2000" b="1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endParaRPr lang="en-US" sz="2000" b="1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4" name="表格 43"/>
          <p:cNvGraphicFramePr/>
          <p:nvPr/>
        </p:nvGraphicFramePr>
        <p:xfrm>
          <a:off x="6517641" y="2321243"/>
          <a:ext cx="568642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8642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11</a:t>
                      </a:r>
                      <a:endParaRPr lang="en-US" sz="2000" b="1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</a:t>
                      </a:r>
                      <a:endParaRPr lang="en-US" sz="2000" b="1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5" name="表格 44"/>
          <p:cNvGraphicFramePr/>
          <p:nvPr/>
        </p:nvGraphicFramePr>
        <p:xfrm>
          <a:off x="3602991" y="3049905"/>
          <a:ext cx="568642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8642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13</a:t>
                      </a:r>
                      <a:endParaRPr lang="en-US" sz="2000" b="1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42</a:t>
                      </a:r>
                      <a:endParaRPr lang="en-US" sz="2000" b="1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6" name="表格 45"/>
          <p:cNvGraphicFramePr/>
          <p:nvPr/>
        </p:nvGraphicFramePr>
        <p:xfrm>
          <a:off x="6560503" y="3049905"/>
          <a:ext cx="568642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8642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16</a:t>
                      </a:r>
                      <a:endParaRPr lang="en-US" sz="2000" b="1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63</a:t>
                      </a:r>
                      <a:endParaRPr lang="en-US" sz="2000" b="1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sp>
        <p:nvSpPr>
          <p:cNvPr id="47" name="TextBox 7"/>
          <p:cNvSpPr txBox="1"/>
          <p:nvPr/>
        </p:nvSpPr>
        <p:spPr>
          <a:xfrm>
            <a:off x="1971675" y="3906981"/>
            <a:ext cx="6172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规律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所得的结果的分子是两个分数的分母的和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分母是两个分数的分母的乘积。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 bldLvl="0" animBg="1"/>
      <p:bldP spid="4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1348740" y="910590"/>
            <a:ext cx="625221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计算下面各题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你发现了什么规律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20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 -        =                     -       =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-        =                     -       =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-         =                    -          =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表格 4"/>
          <p:cNvGraphicFramePr/>
          <p:nvPr/>
        </p:nvGraphicFramePr>
        <p:xfrm>
          <a:off x="2767965" y="1544008"/>
          <a:ext cx="406717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717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sz="2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en-US" sz="2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/>
          <p:nvPr/>
        </p:nvGraphicFramePr>
        <p:xfrm>
          <a:off x="1891030" y="1544008"/>
          <a:ext cx="406717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717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en-US" sz="2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graphicFrame>
        <p:nvGraphicFramePr>
          <p:cNvPr id="11" name="表格 10"/>
          <p:cNvGraphicFramePr/>
          <p:nvPr/>
        </p:nvGraphicFramePr>
        <p:xfrm>
          <a:off x="4848225" y="1544008"/>
          <a:ext cx="406717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717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sz="2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en-US" sz="2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/>
          <p:nvPr/>
        </p:nvGraphicFramePr>
        <p:xfrm>
          <a:off x="5717858" y="1544008"/>
          <a:ext cx="406717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717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sz="2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lang="en-US" sz="2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32" name="表格 31"/>
          <p:cNvGraphicFramePr/>
          <p:nvPr/>
        </p:nvGraphicFramePr>
        <p:xfrm>
          <a:off x="3636328" y="1540193"/>
          <a:ext cx="407670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7670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lang="en-US" sz="2000" b="1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endParaRPr lang="en-US" sz="2000" b="1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31" name="表格 30"/>
          <p:cNvGraphicFramePr/>
          <p:nvPr/>
        </p:nvGraphicFramePr>
        <p:xfrm>
          <a:off x="2777490" y="2282195"/>
          <a:ext cx="406717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717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sz="2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endParaRPr lang="en-US" sz="2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34" name="表格 33"/>
          <p:cNvGraphicFramePr/>
          <p:nvPr/>
        </p:nvGraphicFramePr>
        <p:xfrm>
          <a:off x="1900555" y="2282195"/>
          <a:ext cx="406717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717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lang="en-US" sz="2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35" name="表格 34"/>
          <p:cNvGraphicFramePr/>
          <p:nvPr/>
        </p:nvGraphicFramePr>
        <p:xfrm>
          <a:off x="4857750" y="2282195"/>
          <a:ext cx="406717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717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sz="2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endParaRPr lang="en-US" sz="2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36" name="表格 35"/>
          <p:cNvGraphicFramePr/>
          <p:nvPr/>
        </p:nvGraphicFramePr>
        <p:xfrm>
          <a:off x="5727383" y="2282195"/>
          <a:ext cx="406717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717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  <a:endParaRPr lang="en-US" sz="2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37" name="表格 36"/>
          <p:cNvGraphicFramePr/>
          <p:nvPr/>
        </p:nvGraphicFramePr>
        <p:xfrm>
          <a:off x="2787015" y="3034670"/>
          <a:ext cx="555943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943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sz="2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endParaRPr lang="en-US" sz="2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39" name="表格 38"/>
          <p:cNvGraphicFramePr/>
          <p:nvPr/>
        </p:nvGraphicFramePr>
        <p:xfrm>
          <a:off x="1910080" y="3034670"/>
          <a:ext cx="406717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717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  <a:endParaRPr lang="en-US" sz="2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0" name="表格 39"/>
          <p:cNvGraphicFramePr/>
          <p:nvPr/>
        </p:nvGraphicFramePr>
        <p:xfrm>
          <a:off x="4867275" y="3034670"/>
          <a:ext cx="406717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717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sz="2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  <a:endParaRPr lang="en-US" sz="2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1" name="表格 40"/>
          <p:cNvGraphicFramePr/>
          <p:nvPr/>
        </p:nvGraphicFramePr>
        <p:xfrm>
          <a:off x="5736908" y="3034670"/>
          <a:ext cx="555943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943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sz="2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</a:t>
                      </a:r>
                      <a:endParaRPr lang="en-US" sz="2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2" name="表格 41"/>
          <p:cNvGraphicFramePr/>
          <p:nvPr/>
        </p:nvGraphicFramePr>
        <p:xfrm>
          <a:off x="6550978" y="1554480"/>
          <a:ext cx="568642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8642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lang="en-US" sz="2000" b="1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</a:t>
                      </a:r>
                      <a:endParaRPr lang="en-US" sz="2000" b="1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3" name="表格 42"/>
          <p:cNvGraphicFramePr/>
          <p:nvPr/>
        </p:nvGraphicFramePr>
        <p:xfrm>
          <a:off x="3617278" y="2278380"/>
          <a:ext cx="568642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8642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lang="en-US" sz="2000" b="1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endParaRPr lang="en-US" sz="2000" b="1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4" name="表格 43"/>
          <p:cNvGraphicFramePr/>
          <p:nvPr/>
        </p:nvGraphicFramePr>
        <p:xfrm>
          <a:off x="6517641" y="2321243"/>
          <a:ext cx="568642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8642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en-US" sz="2000" b="1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35</a:t>
                      </a:r>
                      <a:endParaRPr lang="en-US" sz="2000" b="1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5" name="表格 44"/>
          <p:cNvGraphicFramePr/>
          <p:nvPr/>
        </p:nvGraphicFramePr>
        <p:xfrm>
          <a:off x="3703007" y="3049905"/>
          <a:ext cx="568642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8642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en-US" sz="2000" b="1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70</a:t>
                      </a:r>
                      <a:endParaRPr lang="en-US" sz="2000" b="1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6" name="表格 45"/>
          <p:cNvGraphicFramePr/>
          <p:nvPr/>
        </p:nvGraphicFramePr>
        <p:xfrm>
          <a:off x="6660519" y="3049905"/>
          <a:ext cx="568642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8642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en-US" sz="2000" b="1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99</a:t>
                      </a:r>
                      <a:endParaRPr lang="en-US" sz="2000" b="1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sp>
        <p:nvSpPr>
          <p:cNvPr id="47" name="TextBox 7"/>
          <p:cNvSpPr txBox="1"/>
          <p:nvPr/>
        </p:nvSpPr>
        <p:spPr>
          <a:xfrm>
            <a:off x="1971675" y="3906981"/>
            <a:ext cx="6172200" cy="1113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规律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所得的结果的分子是两个分数分母的差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分母是两个分数的分母的乘积。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4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687369" y="3688709"/>
            <a:ext cx="4101537" cy="109876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737568" y="2040299"/>
            <a:ext cx="2060229" cy="660618"/>
            <a:chOff x="1867422" y="2146314"/>
            <a:chExt cx="2060229" cy="660618"/>
          </a:xfrm>
        </p:grpSpPr>
        <p:sp>
          <p:nvSpPr>
            <p:cNvPr id="23" name="文本框 22"/>
            <p:cNvSpPr txBox="1"/>
            <p:nvPr/>
          </p:nvSpPr>
          <p:spPr>
            <a:xfrm>
              <a:off x="1896326" y="2148675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85725">
                    <a:solidFill>
                      <a:schemeClr val="accent2">
                        <a:lumMod val="50000"/>
                      </a:schemeClr>
                    </a:solidFill>
                  </a:ln>
                  <a:solidFill>
                    <a:schemeClr val="accent2">
                      <a:lumMod val="75000"/>
                    </a:schemeClr>
                  </a:solidFill>
                </a:rPr>
                <a:t>谢谢观赏</a:t>
              </a:r>
              <a:endParaRPr lang="zh-CN" altLang="en-US" sz="3600" dirty="0">
                <a:ln w="85725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86801" y="2146314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0">
                    <a:noFill/>
                  </a:ln>
                  <a:solidFill>
                    <a:schemeClr val="bg1"/>
                  </a:solidFill>
                </a:rPr>
                <a:t>谢谢观赏</a:t>
              </a:r>
              <a:endParaRPr lang="zh-CN" altLang="en-US" sz="3600" dirty="0">
                <a:ln w="0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867422" y="216060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blipFill>
                    <a:blip r:embed="rId6"/>
                    <a:stretch>
                      <a:fillRect/>
                    </a:stretch>
                  </a:blipFill>
                </a:rPr>
                <a:t>谢谢观赏</a:t>
              </a:r>
              <a:endParaRPr lang="zh-CN" altLang="en-US" sz="3600" b="1" dirty="0">
                <a:blipFill>
                  <a:blip r:embed="rId6"/>
                  <a:stretch>
                    <a:fillRect/>
                  </a:stretch>
                </a:blip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1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0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DFPOP1-W9"/>
        <a:ea typeface="华康少女文字W5"/>
        <a:cs typeface=""/>
      </a:majorFont>
      <a:minorFont>
        <a:latin typeface="DFPOP1-W9"/>
        <a:ea typeface="华康少女文字W5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</TotalTime>
  <Words>223</Words>
  <Application>WPS 演示</Application>
  <PresentationFormat>全屏显示(16:9)</PresentationFormat>
  <Paragraphs>95</Paragraphs>
  <Slides>5</Slides>
  <Notes>5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Arial</vt:lpstr>
      <vt:lpstr>宋体</vt:lpstr>
      <vt:lpstr>DFPOP1-W9</vt:lpstr>
      <vt:lpstr>华康少女文字W5</vt:lpstr>
      <vt:lpstr>楷体</vt:lpstr>
      <vt:lpstr>微软雅黑</vt:lpstr>
      <vt:lpstr>Calibri</vt:lpstr>
      <vt:lpstr>Office 主题</vt:lpstr>
      <vt:lpstr>幻灯片 1</vt:lpstr>
      <vt:lpstr>幻灯片 2</vt:lpstr>
      <vt:lpstr>幻灯片 3</vt:lpstr>
      <vt:lpstr>幻灯片 4</vt:lpstr>
      <vt:lpstr>幻灯片 5</vt:lpstr>
    </vt:vector>
  </TitlesOfParts>
  <Company>Users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lenovop</cp:lastModifiedBy>
  <cp:revision>133</cp:revision>
  <dcterms:created xsi:type="dcterms:W3CDTF">2015-12-05T09:26:00Z</dcterms:created>
  <dcterms:modified xsi:type="dcterms:W3CDTF">2019-10-08T01:54:54Z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